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2"/>
  </p:sldMasterIdLst>
  <p:notesMasterIdLst>
    <p:notesMasterId r:id="rId33"/>
  </p:notesMasterIdLst>
  <p:handoutMasterIdLst>
    <p:handoutMasterId r:id="rId34"/>
  </p:handoutMasterIdLst>
  <p:sldIdLst>
    <p:sldId id="402" r:id="rId3"/>
    <p:sldId id="548" r:id="rId4"/>
    <p:sldId id="443" r:id="rId5"/>
    <p:sldId id="550" r:id="rId6"/>
    <p:sldId id="552" r:id="rId7"/>
    <p:sldId id="553" r:id="rId8"/>
    <p:sldId id="554" r:id="rId9"/>
    <p:sldId id="572" r:id="rId10"/>
    <p:sldId id="551" r:id="rId11"/>
    <p:sldId id="549" r:id="rId12"/>
    <p:sldId id="555" r:id="rId13"/>
    <p:sldId id="556" r:id="rId14"/>
    <p:sldId id="557" r:id="rId15"/>
    <p:sldId id="558" r:id="rId16"/>
    <p:sldId id="560" r:id="rId17"/>
    <p:sldId id="561" r:id="rId18"/>
    <p:sldId id="562" r:id="rId19"/>
    <p:sldId id="563" r:id="rId20"/>
    <p:sldId id="564" r:id="rId21"/>
    <p:sldId id="565" r:id="rId22"/>
    <p:sldId id="566" r:id="rId23"/>
    <p:sldId id="569" r:id="rId24"/>
    <p:sldId id="573" r:id="rId25"/>
    <p:sldId id="571" r:id="rId26"/>
    <p:sldId id="574" r:id="rId27"/>
    <p:sldId id="575" r:id="rId28"/>
    <p:sldId id="547" r:id="rId29"/>
    <p:sldId id="416" r:id="rId30"/>
    <p:sldId id="400" r:id="rId31"/>
    <p:sldId id="399" r:id="rId32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709A2BE3-2D0E-4BDF-9E7B-B5B14B6C6981}">
          <p14:sldIdLst>
            <p14:sldId id="402"/>
            <p14:sldId id="548"/>
            <p14:sldId id="443"/>
          </p14:sldIdLst>
        </p14:section>
        <p14:section name="Application Security" id="{9670FB06-F9F6-47A9-9C76-786D1817BB71}">
          <p14:sldIdLst>
            <p14:sldId id="550"/>
            <p14:sldId id="552"/>
            <p14:sldId id="553"/>
            <p14:sldId id="554"/>
            <p14:sldId id="572"/>
          </p14:sldIdLst>
        </p14:section>
        <p14:section name="Open Redirect Attacks" id="{B4DCBA4D-9A8B-47E4-B63A-553C74E95605}">
          <p14:sldIdLst>
            <p14:sldId id="551"/>
            <p14:sldId id="549"/>
          </p14:sldIdLst>
        </p14:section>
        <p14:section name="Cross Site Scripting (XSS)" id="{C4BF4494-9562-48DD-A2AB-A5607269DF64}">
          <p14:sldIdLst>
            <p14:sldId id="555"/>
            <p14:sldId id="556"/>
            <p14:sldId id="557"/>
            <p14:sldId id="558"/>
            <p14:sldId id="560"/>
            <p14:sldId id="561"/>
            <p14:sldId id="562"/>
            <p14:sldId id="563"/>
          </p14:sldIdLst>
        </p14:section>
        <p14:section name="Cross Site Request Forgery" id="{A0903A19-14AF-4A22-AB6E-B40BE57DB105}">
          <p14:sldIdLst>
            <p14:sldId id="564"/>
            <p14:sldId id="565"/>
            <p14:sldId id="566"/>
            <p14:sldId id="569"/>
            <p14:sldId id="573"/>
            <p14:sldId id="571"/>
          </p14:sldIdLst>
        </p14:section>
        <p14:section name="Other Threads" id="{342B904B-A17E-47A4-80F4-7A989DB33892}">
          <p14:sldIdLst>
            <p14:sldId id="574"/>
            <p14:sldId id="575"/>
          </p14:sldIdLst>
        </p14:section>
        <p14:section name="Conclusion" id="{10E03AB1-9AA8-4E86-9A64-D741901E50A2}">
          <p14:sldIdLst>
            <p14:sldId id="547"/>
            <p14:sldId id="416"/>
            <p14:sldId id="400"/>
            <p14:sldId id="39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EEDC"/>
    <a:srgbClr val="FFF0D9"/>
    <a:srgbClr val="FFA72A"/>
    <a:srgbClr val="F0F5FA"/>
    <a:srgbClr val="1A8AFA"/>
    <a:srgbClr val="0097CC"/>
    <a:srgbClr val="FDFFFF"/>
    <a:srgbClr val="603A14"/>
    <a:srgbClr val="E85C0E"/>
    <a:srgbClr val="BAB398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71" autoAdjust="0"/>
    <p:restoredTop sz="86477" autoAdjust="0"/>
  </p:normalViewPr>
  <p:slideViewPr>
    <p:cSldViewPr>
      <p:cViewPr varScale="1">
        <p:scale>
          <a:sx n="86" d="100"/>
          <a:sy n="86" d="100"/>
        </p:scale>
        <p:origin x="562" y="62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104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microsoft.com/office/2015/10/relationships/revisionInfo" Target="revisionInfo.xml"/><Relationship Id="rId21" Type="http://schemas.openxmlformats.org/officeDocument/2006/relationships/slide" Target="slides/slide19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12/5/2017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12/5/2017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9435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30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63231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Advanced Software Testing Vol.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34495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Software Security Testing, Gary McGraw</a:t>
            </a:r>
          </a:p>
          <a:p>
            <a:r>
              <a:rPr lang="en-US" dirty="0"/>
              <a:t>+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Software Testing,</a:t>
            </a:r>
            <a:r>
              <a:rPr lang="en-US" baseline="0" dirty="0"/>
              <a:t> Ron Patton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21889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HTML escaping </a:t>
            </a:r>
            <a:r>
              <a:rPr lang="en-US" dirty="0"/>
              <a:t>is the act of replacing special characters with their HTML entities</a:t>
            </a:r>
          </a:p>
          <a:p>
            <a:pPr lvl="1"/>
            <a:r>
              <a:rPr lang="en-US" dirty="0"/>
              <a:t>Escaped characters are interpreted as character data instead of markup</a:t>
            </a:r>
          </a:p>
          <a:p>
            <a:r>
              <a:rPr lang="en-US" dirty="0"/>
              <a:t>Typical characters to escape</a:t>
            </a:r>
          </a:p>
          <a:p>
            <a:pPr lvl="1"/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</a:t>
            </a:r>
            <a:r>
              <a:rPr lang="en-US" dirty="0"/>
              <a:t>,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&gt;</a:t>
            </a:r>
            <a:r>
              <a:rPr lang="en-US" dirty="0"/>
              <a:t> – start / end of HTML tag</a:t>
            </a:r>
          </a:p>
          <a:p>
            <a:pPr lvl="1"/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&amp;</a:t>
            </a:r>
            <a:r>
              <a:rPr lang="en-US" dirty="0"/>
              <a:t> – start of character entity reference</a:t>
            </a:r>
          </a:p>
          <a:p>
            <a:pPr lvl="1"/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'</a:t>
            </a:r>
            <a:r>
              <a:rPr lang="en-US" dirty="0"/>
              <a:t>,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"</a:t>
            </a:r>
            <a:r>
              <a:rPr lang="en-US" dirty="0"/>
              <a:t> – text in single / double quotes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74778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ts val="3200"/>
              </a:lnSpc>
            </a:pPr>
            <a:r>
              <a:rPr lang="en-US" sz="3000" dirty="0"/>
              <a:t>Each character could be presented as </a:t>
            </a:r>
            <a:r>
              <a:rPr lang="en-US" sz="3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HTML entity </a:t>
            </a:r>
            <a:r>
              <a:rPr lang="en-US" sz="3000" dirty="0"/>
              <a:t>escaping sequence</a:t>
            </a:r>
          </a:p>
          <a:p>
            <a:pPr>
              <a:lnSpc>
                <a:spcPts val="3200"/>
              </a:lnSpc>
            </a:pPr>
            <a:r>
              <a:rPr lang="en-US" sz="3000" dirty="0"/>
              <a:t>Numeric character references:</a:t>
            </a:r>
          </a:p>
          <a:p>
            <a:pPr lvl="1">
              <a:lnSpc>
                <a:spcPts val="3200"/>
              </a:lnSpc>
            </a:pPr>
            <a:r>
              <a:rPr lang="en-US" sz="2800" dirty="0"/>
              <a:t>'</a:t>
            </a: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λ</a:t>
            </a:r>
            <a:r>
              <a:rPr lang="en-US" sz="2800" dirty="0"/>
              <a:t>'  is </a:t>
            </a: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&amp;#955;</a:t>
            </a:r>
            <a:r>
              <a:rPr lang="en-US" sz="2800" dirty="0"/>
              <a:t>, </a:t>
            </a: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&amp;#x03BB</a:t>
            </a:r>
            <a:r>
              <a:rPr lang="en-US" sz="2800" dirty="0"/>
              <a:t>; or </a:t>
            </a: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&amp;#X03bb</a:t>
            </a:r>
            <a:r>
              <a:rPr lang="en-US" sz="2800" dirty="0"/>
              <a:t>; </a:t>
            </a:r>
          </a:p>
          <a:p>
            <a:pPr>
              <a:lnSpc>
                <a:spcPts val="3200"/>
              </a:lnSpc>
            </a:pPr>
            <a:r>
              <a:rPr lang="en-US" sz="3000" dirty="0"/>
              <a:t>Named HTML entities:</a:t>
            </a:r>
          </a:p>
          <a:p>
            <a:pPr lvl="1">
              <a:lnSpc>
                <a:spcPts val="3200"/>
              </a:lnSpc>
            </a:pPr>
            <a:r>
              <a:rPr lang="en-US" sz="2800" dirty="0"/>
              <a:t>'</a:t>
            </a: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λ</a:t>
            </a:r>
            <a:r>
              <a:rPr lang="en-US" sz="2800" dirty="0"/>
              <a:t>'  is </a:t>
            </a: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&amp;lambda; </a:t>
            </a:r>
          </a:p>
          <a:p>
            <a:pPr lvl="1">
              <a:lnSpc>
                <a:spcPts val="3200"/>
              </a:lnSpc>
            </a:pPr>
            <a:r>
              <a:rPr lang="en-US" sz="2800" dirty="0"/>
              <a:t>'</a:t>
            </a: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800" dirty="0"/>
              <a:t>' is </a:t>
            </a: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&amp;</a:t>
            </a:r>
            <a:r>
              <a:rPr lang="en-US" sz="2800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lt</a:t>
            </a: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;</a:t>
            </a:r>
          </a:p>
          <a:p>
            <a:pPr lvl="1">
              <a:lnSpc>
                <a:spcPts val="3200"/>
              </a:lnSpc>
            </a:pPr>
            <a:r>
              <a:rPr lang="en-US" sz="2800" dirty="0"/>
              <a:t>'</a:t>
            </a: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&gt;</a:t>
            </a:r>
            <a:r>
              <a:rPr lang="en-US" sz="2800" dirty="0"/>
              <a:t>' is </a:t>
            </a: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&amp;</a:t>
            </a:r>
            <a:r>
              <a:rPr lang="en-US" sz="2800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gt</a:t>
            </a: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;</a:t>
            </a:r>
          </a:p>
          <a:p>
            <a:pPr lvl="1">
              <a:lnSpc>
                <a:spcPts val="3200"/>
              </a:lnSpc>
            </a:pPr>
            <a:r>
              <a:rPr lang="en-US" sz="2800" dirty="0"/>
              <a:t>'</a:t>
            </a: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&amp;</a:t>
            </a:r>
            <a:r>
              <a:rPr lang="en-US" sz="2800" dirty="0"/>
              <a:t>' is </a:t>
            </a: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&amp;amp;</a:t>
            </a:r>
          </a:p>
          <a:p>
            <a:pPr lvl="1">
              <a:lnSpc>
                <a:spcPts val="3200"/>
              </a:lnSpc>
            </a:pP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"</a:t>
            </a:r>
            <a:r>
              <a:rPr lang="en-US" sz="2800" dirty="0"/>
              <a:t> (double quote) is </a:t>
            </a: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&amp;</a:t>
            </a:r>
            <a:r>
              <a:rPr lang="en-US" sz="2800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quot</a:t>
            </a: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;</a:t>
            </a:r>
            <a:endParaRPr lang="bg-BG" sz="2800" dirty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9236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*</a:t>
            </a:r>
            <a:endParaRPr lang="en-US" sz="1200" i="0"/>
          </a:p>
        </p:txBody>
      </p:sp>
      <p:sp>
        <p:nvSpPr>
          <p:cNvPr id="9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F21109B2-5A62-4E8C-B5B7-D36E4D026692}" type="datetime1">
              <a:rPr lang="en-US"/>
              <a:pPr/>
              <a:t>12/5/2017</a:t>
            </a:fld>
            <a:r>
              <a:rPr lang="en-US"/>
              <a:t>07/16/96</a:t>
            </a:r>
            <a:endParaRPr lang="en-US" sz="1200" i="0"/>
          </a:p>
        </p:txBody>
      </p:sp>
      <p:sp>
        <p:nvSpPr>
          <p:cNvPr id="10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(c) 2005 National Academy for Software Development - http://academy.devbg.org. All rights reserved. Unauthorized copying or re-distribution is strictly prohibited.*</a:t>
            </a:r>
            <a:endParaRPr lang="en-US" sz="1200" i="0"/>
          </a:p>
        </p:txBody>
      </p:sp>
      <p:sp>
        <p:nvSpPr>
          <p:cNvPr id="11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835C57B-2FEF-47A7-99CC-20BD2541C2BF}" type="slidenum">
              <a:rPr lang="en-US"/>
              <a:pPr/>
              <a:t>18</a:t>
            </a:fld>
            <a:r>
              <a:rPr lang="en-US"/>
              <a:t>##</a:t>
            </a:r>
            <a:endParaRPr lang="en-US" sz="1200" i="0"/>
          </a:p>
        </p:txBody>
      </p:sp>
      <p:sp>
        <p:nvSpPr>
          <p:cNvPr id="582658" name="Rectangle 2"/>
          <p:cNvSpPr txBox="1">
            <a:spLocks noGrp="1" noChangeArrowheads="1"/>
          </p:cNvSpPr>
          <p:nvPr/>
        </p:nvSpPr>
        <p:spPr bwMode="auto">
          <a:xfrm>
            <a:off x="0" y="0"/>
            <a:ext cx="2983048" cy="4638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9756" tIns="0" rIns="19756" bIns="0"/>
          <a:lstStyle/>
          <a:p>
            <a:pPr defTabSz="947738">
              <a:lnSpc>
                <a:spcPct val="100000"/>
              </a:lnSpc>
            </a:pPr>
            <a:r>
              <a:rPr lang="en-US" sz="1100" b="0" i="1">
                <a:solidFill>
                  <a:schemeClr val="tx1"/>
                </a:solidFill>
                <a:effectLst/>
                <a:latin typeface="Arial" charset="0"/>
              </a:rPr>
              <a:t>*</a:t>
            </a:r>
            <a:endParaRPr lang="en-US" sz="1200" b="0"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82659" name="Rectangle 3"/>
          <p:cNvSpPr txBox="1">
            <a:spLocks noGrp="1" noChangeArrowheads="1"/>
          </p:cNvSpPr>
          <p:nvPr/>
        </p:nvSpPr>
        <p:spPr bwMode="auto">
          <a:xfrm>
            <a:off x="3898765" y="0"/>
            <a:ext cx="2983048" cy="4638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9756" tIns="0" rIns="19756" bIns="0"/>
          <a:lstStyle/>
          <a:p>
            <a:pPr algn="r" defTabSz="947738">
              <a:lnSpc>
                <a:spcPct val="100000"/>
              </a:lnSpc>
            </a:pPr>
            <a:fld id="{90026F79-DBFD-4EB4-9449-67248CBBF1B1}" type="datetime1">
              <a:rPr lang="en-US" sz="1100" b="0" i="1">
                <a:solidFill>
                  <a:schemeClr val="tx1"/>
                </a:solidFill>
                <a:effectLst/>
                <a:latin typeface="Arial" charset="0"/>
              </a:rPr>
              <a:pPr algn="r" defTabSz="947738">
                <a:lnSpc>
                  <a:spcPct val="100000"/>
                </a:lnSpc>
              </a:pPr>
              <a:t>12/5/2017</a:t>
            </a:fld>
            <a:r>
              <a:rPr lang="en-US" sz="1100" b="0" i="1">
                <a:solidFill>
                  <a:schemeClr val="tx1"/>
                </a:solidFill>
                <a:effectLst/>
                <a:latin typeface="Arial" charset="0"/>
              </a:rPr>
              <a:t>07/16/96</a:t>
            </a:r>
            <a:endParaRPr lang="en-US" sz="1200" b="0"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82660" name="Rectangle 6"/>
          <p:cNvSpPr txBox="1">
            <a:spLocks noGrp="1" noChangeArrowheads="1"/>
          </p:cNvSpPr>
          <p:nvPr/>
        </p:nvSpPr>
        <p:spPr bwMode="auto">
          <a:xfrm>
            <a:off x="1" y="8832546"/>
            <a:ext cx="5522159" cy="4638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9756" tIns="0" rIns="19756" bIns="0" anchor="b"/>
          <a:lstStyle/>
          <a:p>
            <a:pPr defTabSz="947738">
              <a:lnSpc>
                <a:spcPct val="100000"/>
              </a:lnSpc>
            </a:pPr>
            <a:r>
              <a:rPr lang="en-US" sz="1100" b="0" i="1">
                <a:solidFill>
                  <a:schemeClr val="tx1"/>
                </a:solidFill>
                <a:effectLst/>
                <a:latin typeface="Arial" charset="0"/>
              </a:rPr>
              <a:t>(c) 2005 National Academy for Software Development - http://academy.devbg.org. All rights reserved. Unauthorized copying or re-distribution is strictly prohibited.*</a:t>
            </a:r>
            <a:endParaRPr lang="en-US" sz="1200" b="0"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82661" name="Rectangle 7"/>
          <p:cNvSpPr txBox="1">
            <a:spLocks noGrp="1" noChangeArrowheads="1"/>
          </p:cNvSpPr>
          <p:nvPr/>
        </p:nvSpPr>
        <p:spPr bwMode="auto">
          <a:xfrm>
            <a:off x="5744947" y="8832546"/>
            <a:ext cx="1136867" cy="4638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9756" tIns="0" rIns="19756" bIns="0" anchor="b"/>
          <a:lstStyle/>
          <a:p>
            <a:pPr algn="r" defTabSz="947738">
              <a:lnSpc>
                <a:spcPct val="100000"/>
              </a:lnSpc>
            </a:pPr>
            <a:fld id="{66800FD1-6B34-42C8-9D57-36ABCD5AD6CC}" type="slidenum">
              <a:rPr lang="en-US" sz="1100" b="0" i="1">
                <a:solidFill>
                  <a:schemeClr val="tx1"/>
                </a:solidFill>
                <a:effectLst/>
                <a:latin typeface="Arial" charset="0"/>
              </a:rPr>
              <a:pPr algn="r" defTabSz="947738">
                <a:lnSpc>
                  <a:spcPct val="100000"/>
                </a:lnSpc>
              </a:pPr>
              <a:t>18</a:t>
            </a:fld>
            <a:r>
              <a:rPr lang="en-US" sz="1100" b="0" i="1">
                <a:solidFill>
                  <a:schemeClr val="tx1"/>
                </a:solidFill>
                <a:effectLst/>
                <a:latin typeface="Arial" charset="0"/>
              </a:rPr>
              <a:t>##</a:t>
            </a:r>
            <a:endParaRPr lang="en-US" sz="1200" b="0"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826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26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228600" indent="-228600"/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616715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6048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28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89029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95782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acebook.com/SoftwareUniversity" TargetMode="External"/><Relationship Id="rId13" Type="http://schemas.openxmlformats.org/officeDocument/2006/relationships/image" Target="../media/image3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judge.softuni.bg/" TargetMode="External"/><Relationship Id="rId12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forum.softuni.bg/" TargetMode="External"/><Relationship Id="rId11" Type="http://schemas.openxmlformats.org/officeDocument/2006/relationships/hyperlink" Target="http://www.introprogramming.info/" TargetMode="External"/><Relationship Id="rId5" Type="http://schemas.openxmlformats.org/officeDocument/2006/relationships/hyperlink" Target="http://www.nakov.com/" TargetMode="External"/><Relationship Id="rId10" Type="http://schemas.openxmlformats.org/officeDocument/2006/relationships/hyperlink" Target="http://www.youtube.com/SoftwareUniversity" TargetMode="External"/><Relationship Id="rId4" Type="http://schemas.openxmlformats.org/officeDocument/2006/relationships/hyperlink" Target="http://softuni.org/" TargetMode="External"/><Relationship Id="rId9" Type="http://schemas.openxmlformats.org/officeDocument/2006/relationships/hyperlink" Target="https://twitter.com/softunibg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12/5/2017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1D88274-EADB-4D91-A3FA-46509D5A9E4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2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2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AA3D92-3261-477D-B938-027C7E7C28C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3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4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5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6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7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8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9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0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1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67714">
            <a:off x="504277" y="2018007"/>
            <a:ext cx="2849278" cy="3305665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99F432C-DAEA-400E-A53E-57A9FB8885FB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020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12/5/2017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68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hyperlink" Target="http://creativecommons.org/licenses/by-nc-sa/4.0/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3.png"/><Relationship Id="rId3" Type="http://schemas.openxmlformats.org/officeDocument/2006/relationships/slide" Target="slide4.xml"/><Relationship Id="rId7" Type="http://schemas.openxmlformats.org/officeDocument/2006/relationships/image" Target="../media/image11.png"/><Relationship Id="rId12" Type="http://schemas.openxmlformats.org/officeDocument/2006/relationships/slide" Target="slide19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slide" Target="slide9.xml"/><Relationship Id="rId11" Type="http://schemas.openxmlformats.org/officeDocument/2006/relationships/image" Target="../media/image13.png"/><Relationship Id="rId5" Type="http://schemas.openxmlformats.org/officeDocument/2006/relationships/image" Target="../media/image11.png"/><Relationship Id="rId10" Type="http://schemas.openxmlformats.org/officeDocument/2006/relationships/image" Target="../media/image12.png"/><Relationship Id="rId4" Type="http://schemas.openxmlformats.org/officeDocument/2006/relationships/image" Target="../media/image10.png"/><Relationship Id="rId9" Type="http://schemas.openxmlformats.org/officeDocument/2006/relationships/slide" Target="slide1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jpg"/><Relationship Id="rId4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jpg"/><Relationship Id="rId4" Type="http://schemas.openxmlformats.org/officeDocument/2006/relationships/image" Target="../media/image20.jp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hyperlink" Target="http://www.indeavr.com/" TargetMode="External"/><Relationship Id="rId13" Type="http://schemas.openxmlformats.org/officeDocument/2006/relationships/image" Target="../media/image47.png"/><Relationship Id="rId18" Type="http://schemas.openxmlformats.org/officeDocument/2006/relationships/hyperlink" Target="https://netpeak.net/" TargetMode="External"/><Relationship Id="rId3" Type="http://schemas.openxmlformats.org/officeDocument/2006/relationships/hyperlink" Target="https://softuni.bg/courses/asp-net-mvc" TargetMode="External"/><Relationship Id="rId7" Type="http://schemas.openxmlformats.org/officeDocument/2006/relationships/image" Target="../media/image44.png"/><Relationship Id="rId12" Type="http://schemas.openxmlformats.org/officeDocument/2006/relationships/hyperlink" Target="http://www.superhosting.bg/" TargetMode="External"/><Relationship Id="rId17" Type="http://schemas.openxmlformats.org/officeDocument/2006/relationships/image" Target="../media/image49.png"/><Relationship Id="rId2" Type="http://schemas.openxmlformats.org/officeDocument/2006/relationships/notesSlide" Target="../notesSlides/notesSlide8.xml"/><Relationship Id="rId16" Type="http://schemas.openxmlformats.org/officeDocument/2006/relationships/hyperlink" Target="http://www.softwaregroup-bg.com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smartit.bg/" TargetMode="External"/><Relationship Id="rId11" Type="http://schemas.openxmlformats.org/officeDocument/2006/relationships/image" Target="../media/image46.png"/><Relationship Id="rId5" Type="http://schemas.openxmlformats.org/officeDocument/2006/relationships/image" Target="../media/image43.png"/><Relationship Id="rId15" Type="http://schemas.openxmlformats.org/officeDocument/2006/relationships/image" Target="../media/image48.png"/><Relationship Id="rId10" Type="http://schemas.openxmlformats.org/officeDocument/2006/relationships/hyperlink" Target="http://www.infragistics.com/" TargetMode="External"/><Relationship Id="rId19" Type="http://schemas.openxmlformats.org/officeDocument/2006/relationships/image" Target="../media/image50.png"/><Relationship Id="rId4" Type="http://schemas.openxmlformats.org/officeDocument/2006/relationships/hyperlink" Target="http://xs-software.com/" TargetMode="External"/><Relationship Id="rId9" Type="http://schemas.openxmlformats.org/officeDocument/2006/relationships/image" Target="../media/image45.png"/><Relationship Id="rId14" Type="http://schemas.openxmlformats.org/officeDocument/2006/relationships/hyperlink" Target="http://www.telenor.bg/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hyperlink" Target="http://www.facebook.com/SoftwareUniversity" TargetMode="External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51.png"/><Relationship Id="rId12" Type="http://schemas.openxmlformats.org/officeDocument/2006/relationships/image" Target="../media/image5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54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53.png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5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1929151" y="474964"/>
            <a:ext cx="9739099" cy="1476352"/>
          </a:xfrm>
        </p:spPr>
        <p:txBody>
          <a:bodyPr>
            <a:normAutofit/>
          </a:bodyPr>
          <a:lstStyle/>
          <a:p>
            <a:r>
              <a:rPr lang="en-US" dirty="0"/>
              <a:t>ASP.NET Core Cookbook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125463" y="1904103"/>
            <a:ext cx="8542787" cy="758871"/>
          </a:xfrm>
        </p:spPr>
        <p:txBody>
          <a:bodyPr>
            <a:noAutofit/>
          </a:bodyPr>
          <a:lstStyle/>
          <a:p>
            <a:r>
              <a:rPr lang="en-US" sz="3000" dirty="0"/>
              <a:t>Application Security</a:t>
            </a:r>
            <a:r>
              <a:rPr lang="en-US" sz="3000"/>
              <a:t>, Defending from Attacks</a:t>
            </a:r>
            <a:endParaRPr lang="en-US" sz="3000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684212" y="4583300"/>
            <a:ext cx="3187613" cy="525135"/>
          </a:xfrm>
        </p:spPr>
        <p:txBody>
          <a:bodyPr/>
          <a:lstStyle/>
          <a:p>
            <a:r>
              <a:rPr lang="en-US" dirty="0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84213" y="5053199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684212" y="5499803"/>
            <a:ext cx="3187613" cy="363552"/>
          </a:xfrm>
        </p:spPr>
        <p:txBody>
          <a:bodyPr/>
          <a:lstStyle/>
          <a:p>
            <a:r>
              <a:rPr lang="en-US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7"/>
          </p:nvPr>
        </p:nvSpPr>
        <p:spPr>
          <a:xfrm>
            <a:off x="684212" y="5840965"/>
            <a:ext cx="3187613" cy="331235"/>
          </a:xfrm>
        </p:spPr>
        <p:txBody>
          <a:bodyPr/>
          <a:lstStyle/>
          <a:p>
            <a:r>
              <a:rPr lang="en-US" dirty="0">
                <a:hlinkClick r:id="rId3"/>
              </a:rPr>
              <a:t>http://softuni.bg</a:t>
            </a:r>
            <a:endParaRPr lang="en-US" dirty="0"/>
          </a:p>
        </p:txBody>
      </p:sp>
      <p:pic>
        <p:nvPicPr>
          <p:cNvPr id="1028" name="Picture 4" title="CC-BY-NC-SA License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5783" y="3219091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72472" y="3733800"/>
            <a:ext cx="2253081" cy="24384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0D3D29C-BAF5-4006-8125-0CCBDDF50E6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430" y="2496257"/>
            <a:ext cx="2212117" cy="55174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7FF8955-9321-4222-B309-6A27C09B60B5}"/>
              </a:ext>
            </a:extLst>
          </p:cNvPr>
          <p:cNvSpPr txBox="1"/>
          <p:nvPr/>
        </p:nvSpPr>
        <p:spPr>
          <a:xfrm rot="1839686">
            <a:off x="4944194" y="3254102"/>
            <a:ext cx="2182817" cy="722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C# MVC</a:t>
            </a:r>
            <a:b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</a:b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Frameworks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EE5D7E2-822E-41BB-BD2D-99628203D25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0938" y="3477799"/>
            <a:ext cx="4477312" cy="273613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210DD9A-6AC1-462E-B894-F63FDF9DDD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A4116B-EAD9-4E90-A21F-B2CB7A485B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Web Applications often use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request routing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Redirecting to URLs which are passed as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parameters</a:t>
            </a:r>
            <a:r>
              <a:rPr lang="en-US" dirty="0"/>
              <a:t> through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requests</a:t>
            </a:r>
            <a:r>
              <a:rPr lang="en-US" dirty="0"/>
              <a:t>.</a:t>
            </a:r>
          </a:p>
          <a:p>
            <a:pPr marL="377887" lvl="1" indent="0">
              <a:buNone/>
            </a:pPr>
            <a:endParaRPr lang="en-US" dirty="0"/>
          </a:p>
          <a:p>
            <a:r>
              <a:rPr lang="en-US" dirty="0"/>
              <a:t>These parameters are potentially prone to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tampering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foreign party </a:t>
            </a:r>
            <a:r>
              <a:rPr lang="en-US" dirty="0"/>
              <a:t>can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change</a:t>
            </a:r>
            <a:r>
              <a:rPr lang="en-US" dirty="0"/>
              <a:t> the URL forcing the application to redirect to a malicious URL.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32D977A-408D-484B-8563-0DF48DEBE0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Redirect Attacks</a:t>
            </a:r>
          </a:p>
        </p:txBody>
      </p:sp>
    </p:spTree>
    <p:extLst>
      <p:ext uri="{BB962C8B-B14F-4D97-AF65-F5344CB8AC3E}">
        <p14:creationId xmlns:p14="http://schemas.microsoft.com/office/powerpoint/2010/main" val="2652526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 Site Scripting (XSS)</a:t>
            </a:r>
          </a:p>
        </p:txBody>
      </p:sp>
      <p:sp>
        <p:nvSpPr>
          <p:cNvPr id="6" name="Subtitl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is XSS and How to Prevent It?</a:t>
            </a:r>
          </a:p>
        </p:txBody>
      </p:sp>
      <p:pic>
        <p:nvPicPr>
          <p:cNvPr id="2050" name="Picture 2" descr="http://2.bp.blogspot.com/-aRb_ZEYFwqA/TbUixDDYweI/AAAAAAAAAcw/vbKRlZ4Qkzo/s320/xs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7412" y="1067990"/>
            <a:ext cx="5334000" cy="3550446"/>
          </a:xfrm>
          <a:prstGeom prst="roundRect">
            <a:avLst>
              <a:gd name="adj" fmla="val 1418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 rot="20384061">
            <a:off x="5065938" y="3511857"/>
            <a:ext cx="15584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pc="-150" dirty="0">
                <a:solidFill>
                  <a:schemeClr val="bg1"/>
                </a:solidFill>
              </a:rPr>
              <a:t>&lt;</a:t>
            </a:r>
            <a:r>
              <a:rPr lang="en-US" b="1" spc="-15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script</a:t>
            </a:r>
            <a:r>
              <a:rPr lang="en-US" b="1" spc="-150" dirty="0">
                <a:solidFill>
                  <a:schemeClr val="bg1"/>
                </a:solidFill>
              </a:rPr>
              <a:t>&gt;…</a:t>
            </a:r>
          </a:p>
        </p:txBody>
      </p:sp>
      <p:sp>
        <p:nvSpPr>
          <p:cNvPr id="9" name="TextBox 8"/>
          <p:cNvSpPr txBox="1"/>
          <p:nvPr/>
        </p:nvSpPr>
        <p:spPr>
          <a:xfrm rot="1196828">
            <a:off x="5469362" y="1884043"/>
            <a:ext cx="15408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pc="-15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&lt;script&gt;…</a:t>
            </a:r>
          </a:p>
        </p:txBody>
      </p:sp>
    </p:spTree>
    <p:extLst>
      <p:ext uri="{BB962C8B-B14F-4D97-AF65-F5344CB8AC3E}">
        <p14:creationId xmlns:p14="http://schemas.microsoft.com/office/powerpoint/2010/main" val="40182804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56627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Cross-site scripting (XSS) </a:t>
            </a:r>
            <a:r>
              <a:rPr lang="en-US" dirty="0"/>
              <a:t>is a common security vulnerability in Web applications</a:t>
            </a:r>
          </a:p>
          <a:p>
            <a:pPr lvl="1"/>
            <a:r>
              <a:rPr lang="en-US" dirty="0"/>
              <a:t>The web application displays a JavaScript code that is executed at the client's browser</a:t>
            </a:r>
          </a:p>
          <a:p>
            <a:pPr lvl="1"/>
            <a:r>
              <a:rPr lang="en-US" dirty="0"/>
              <a:t>Crackers could take control over sessions, cookies, passwords, and other private data</a:t>
            </a:r>
          </a:p>
          <a:p>
            <a:pPr>
              <a:buFontTx/>
              <a:buNone/>
            </a:pPr>
            <a:endParaRPr lang="bg-BG" dirty="0"/>
          </a:p>
        </p:txBody>
      </p:sp>
      <p:sp>
        <p:nvSpPr>
          <p:cNvPr id="566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XSS Attack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79029962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2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2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566275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151121"/>
            <a:ext cx="11804822" cy="2277879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Validate</a:t>
            </a:r>
            <a:r>
              <a:rPr lang="en-US" sz="3600" dirty="0"/>
              <a:t> the user </a:t>
            </a: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input</a:t>
            </a:r>
            <a:r>
              <a:rPr lang="en-US" sz="3600" dirty="0"/>
              <a:t> (built-in in ASP.NET Core)</a:t>
            </a:r>
          </a:p>
          <a:p>
            <a:r>
              <a:rPr lang="en-US" sz="3600" dirty="0"/>
              <a:t>Perform </a:t>
            </a: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HTML escaping </a:t>
            </a:r>
            <a:r>
              <a:rPr lang="en-US" sz="3600" dirty="0"/>
              <a:t>when displaying text data in a Web control</a:t>
            </a:r>
          </a:p>
          <a:p>
            <a:pPr>
              <a:buFontTx/>
              <a:buNone/>
            </a:pPr>
            <a:endParaRPr lang="bg-BG" sz="3600" dirty="0"/>
          </a:p>
        </p:txBody>
      </p:sp>
      <p:sp>
        <p:nvSpPr>
          <p:cNvPr id="566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Prevent XSS?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84177099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Cross-site scripting attack</a:t>
            </a:r>
          </a:p>
          <a:p>
            <a:pPr lvl="1"/>
            <a:r>
              <a:rPr lang="en-US" dirty="0"/>
              <a:t>Cookie theft</a:t>
            </a:r>
          </a:p>
          <a:p>
            <a:pPr lvl="1"/>
            <a:r>
              <a:rPr lang="en-US" dirty="0"/>
              <a:t>Account hijacking</a:t>
            </a:r>
          </a:p>
          <a:p>
            <a:pPr lvl="1"/>
            <a:r>
              <a:rPr lang="en-US" dirty="0"/>
              <a:t>Modify content</a:t>
            </a:r>
          </a:p>
          <a:p>
            <a:pPr lvl="1"/>
            <a:r>
              <a:rPr lang="en-US" dirty="0"/>
              <a:t>Modify user settings</a:t>
            </a:r>
          </a:p>
          <a:p>
            <a:pPr lvl="1"/>
            <a:r>
              <a:rPr lang="en-US" dirty="0"/>
              <a:t>Download malware</a:t>
            </a:r>
          </a:p>
          <a:p>
            <a:pPr lvl="1"/>
            <a:r>
              <a:rPr lang="en-US" dirty="0"/>
              <a:t>Submit CRSF attack</a:t>
            </a:r>
          </a:p>
          <a:p>
            <a:pPr lvl="1"/>
            <a:r>
              <a:rPr lang="en-US" dirty="0"/>
              <a:t>Password prompt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XSS Attack (2)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7826" y="1524000"/>
            <a:ext cx="1371600" cy="1371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7826" y="4598670"/>
            <a:ext cx="1382878" cy="138287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4068" y="2922270"/>
            <a:ext cx="1142344" cy="1169822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V="1">
            <a:off x="7839426" y="3912870"/>
            <a:ext cx="1602416" cy="1143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 flipV="1">
            <a:off x="7929120" y="2617470"/>
            <a:ext cx="1442548" cy="838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 rot="19423366">
            <a:off x="7273208" y="3933227"/>
            <a:ext cx="2209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Submits  script on an unsafe form</a:t>
            </a:r>
          </a:p>
        </p:txBody>
      </p:sp>
      <p:sp>
        <p:nvSpPr>
          <p:cNvPr id="16" name="TextBox 15"/>
          <p:cNvSpPr txBox="1"/>
          <p:nvPr/>
        </p:nvSpPr>
        <p:spPr>
          <a:xfrm rot="1857215">
            <a:off x="8022713" y="2375324"/>
            <a:ext cx="17960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Execute the script  on visiting the page</a:t>
            </a:r>
          </a:p>
        </p:txBody>
      </p:sp>
    </p:spTree>
    <p:extLst>
      <p:ext uri="{BB962C8B-B14F-4D97-AF65-F5344CB8AC3E}">
        <p14:creationId xmlns:p14="http://schemas.microsoft.com/office/powerpoint/2010/main" val="1909617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5" grpId="1"/>
      <p:bldP spid="1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56422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HTML escaping </a:t>
            </a:r>
            <a:r>
              <a:rPr lang="en-US" dirty="0"/>
              <a:t>is the act of replacing special characters with their HTML entities</a:t>
            </a:r>
          </a:p>
          <a:p>
            <a:pPr lvl="1"/>
            <a:r>
              <a:rPr lang="en-US" dirty="0"/>
              <a:t>Escaped characters are interpreted as character data instead of markup</a:t>
            </a:r>
          </a:p>
          <a:p>
            <a:r>
              <a:rPr lang="en-US" dirty="0"/>
              <a:t>Typical characters to escape:  &lt; &gt; &amp; ' , " etc.</a:t>
            </a:r>
          </a:p>
        </p:txBody>
      </p:sp>
      <p:sp>
        <p:nvSpPr>
          <p:cNvPr id="564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HTML Escaping?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434163930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56525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ts val="3200"/>
              </a:lnSpc>
            </a:pPr>
            <a:r>
              <a:rPr lang="en-US" sz="3000" dirty="0"/>
              <a:t>Each character could be presented as </a:t>
            </a:r>
            <a:r>
              <a:rPr lang="en-US" sz="3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HTML entity </a:t>
            </a:r>
            <a:r>
              <a:rPr lang="en-US" sz="3000" dirty="0"/>
              <a:t>escaping sequence</a:t>
            </a:r>
          </a:p>
          <a:p>
            <a:pPr>
              <a:lnSpc>
                <a:spcPts val="3200"/>
              </a:lnSpc>
            </a:pPr>
            <a:r>
              <a:rPr lang="en-US" sz="3000" dirty="0"/>
              <a:t>Numeric character references:</a:t>
            </a:r>
          </a:p>
          <a:p>
            <a:pPr lvl="1">
              <a:lnSpc>
                <a:spcPts val="3200"/>
              </a:lnSpc>
            </a:pPr>
            <a:r>
              <a:rPr lang="en-US" sz="2800" dirty="0"/>
              <a:t>'</a:t>
            </a: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λ</a:t>
            </a:r>
            <a:r>
              <a:rPr lang="en-US" sz="2800" dirty="0"/>
              <a:t>' → </a:t>
            </a: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&amp;#955;</a:t>
            </a:r>
            <a:r>
              <a:rPr lang="en-US" sz="2800" dirty="0"/>
              <a:t>, </a:t>
            </a: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&amp;#x03BB</a:t>
            </a:r>
            <a:r>
              <a:rPr lang="en-US" sz="2800" dirty="0"/>
              <a:t>; or </a:t>
            </a: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&amp;#X03bb</a:t>
            </a:r>
            <a:r>
              <a:rPr lang="en-US" sz="2800" dirty="0"/>
              <a:t>; </a:t>
            </a:r>
          </a:p>
          <a:p>
            <a:pPr>
              <a:lnSpc>
                <a:spcPts val="3200"/>
              </a:lnSpc>
            </a:pPr>
            <a:r>
              <a:rPr lang="en-US" sz="3000" dirty="0"/>
              <a:t>Named HTML entities:</a:t>
            </a:r>
          </a:p>
          <a:p>
            <a:pPr lvl="1">
              <a:lnSpc>
                <a:spcPts val="3200"/>
              </a:lnSpc>
            </a:pP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λ</a:t>
            </a:r>
            <a:r>
              <a:rPr lang="en-US" sz="2800" dirty="0"/>
              <a:t> → </a:t>
            </a: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&amp;lambda; </a:t>
            </a:r>
          </a:p>
          <a:p>
            <a:pPr lvl="1">
              <a:lnSpc>
                <a:spcPts val="3200"/>
              </a:lnSpc>
            </a:pP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800" dirty="0"/>
              <a:t> → </a:t>
            </a: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&amp;lt;</a:t>
            </a:r>
          </a:p>
          <a:p>
            <a:pPr lvl="1">
              <a:lnSpc>
                <a:spcPts val="3200"/>
              </a:lnSpc>
            </a:pP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&gt;</a:t>
            </a:r>
            <a:r>
              <a:rPr lang="en-US" sz="2800" dirty="0"/>
              <a:t> → </a:t>
            </a: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&amp;gt;</a:t>
            </a:r>
          </a:p>
          <a:p>
            <a:pPr lvl="1">
              <a:lnSpc>
                <a:spcPts val="3200"/>
              </a:lnSpc>
            </a:pP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&amp;</a:t>
            </a:r>
            <a:r>
              <a:rPr lang="en-US" sz="2800" dirty="0"/>
              <a:t> → </a:t>
            </a: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&amp;amp;</a:t>
            </a:r>
          </a:p>
          <a:p>
            <a:pPr lvl="1">
              <a:lnSpc>
                <a:spcPts val="3200"/>
              </a:lnSpc>
            </a:pP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"</a:t>
            </a:r>
            <a:r>
              <a:rPr lang="en-US" sz="2800" dirty="0"/>
              <a:t> → </a:t>
            </a: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&amp;quot;</a:t>
            </a:r>
            <a:endParaRPr lang="bg-BG" sz="2800" dirty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65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</a:t>
            </a:r>
            <a:r>
              <a:rPr lang="en-US"/>
              <a:t>Character Escaping</a:t>
            </a:r>
            <a:endParaRPr lang="bg-BG" dirty="0"/>
          </a:p>
        </p:txBody>
      </p:sp>
      <p:pic>
        <p:nvPicPr>
          <p:cNvPr id="8194" name="Picture 2" descr="http://czyborra.com/charsets/cp437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3612" y="2097508"/>
            <a:ext cx="4235113" cy="4235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853537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2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2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2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2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2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2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2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2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25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5251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Razor</a:t>
            </a:r>
            <a:r>
              <a:rPr lang="en-US" dirty="0"/>
              <a:t> template engine in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ASP.NET Core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escapes everything by default</a:t>
            </a:r>
            <a:r>
              <a:rPr lang="en-US" dirty="0"/>
              <a:t>: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To render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un-escaped HTML view </a:t>
            </a:r>
            <a:r>
              <a:rPr lang="en-US" dirty="0"/>
              <a:t>use: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/>
              <a:t>Preventing XSS in ASP.NET Core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2132012" y="2514599"/>
            <a:ext cx="7924800" cy="69940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 anchor="ctr" anchorCtr="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@{ ViewBag.SomeText = "&lt;script&gt;alert('hi')&lt;/script&gt;";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@ViewBag.SomeText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2132012" y="3692395"/>
            <a:ext cx="7924800" cy="42240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 anchor="ctr" anchorCtr="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&amp;lt;script&amp;gt;alert(&amp;#39;hi&amp;#39;)&amp;lt;/script&amp;gt;</a:t>
            </a:r>
          </a:p>
        </p:txBody>
      </p:sp>
      <p:cxnSp>
        <p:nvCxnSpPr>
          <p:cNvPr id="8" name="Straight Arrow Connector 7"/>
          <p:cNvCxnSpPr>
            <a:stCxn id="5" idx="2"/>
            <a:endCxn id="6" idx="0"/>
          </p:cNvCxnSpPr>
          <p:nvPr/>
        </p:nvCxnSpPr>
        <p:spPr>
          <a:xfrm>
            <a:off x="6094412" y="3214004"/>
            <a:ext cx="0" cy="478391"/>
          </a:xfrm>
          <a:prstGeom prst="straightConnector1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31750">
            <a:solidFill>
              <a:schemeClr val="accent5">
                <a:lumMod val="20000"/>
                <a:lumOff val="80000"/>
              </a:schemeClr>
            </a:solidFill>
            <a:headEnd type="none"/>
            <a:tailEnd type="arrow"/>
          </a:ln>
        </p:spPr>
      </p:cxn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2132012" y="5029199"/>
            <a:ext cx="7924800" cy="69940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 anchor="ctr" anchorCtr="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@{ ViewBag.SomeText = "&lt;script&gt;alert('hi')&lt;/script&gt;";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@Html.Raw</a:t>
            </a:r>
            <a:r>
              <a:rPr 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(ViewBag.SomeText)</a:t>
            </a: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2132012" y="6206995"/>
            <a:ext cx="7924800" cy="42240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 anchor="ctr" anchorCtr="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&lt;script&gt;alert('hi')&lt;/script&gt;</a:t>
            </a:r>
          </a:p>
        </p:txBody>
      </p:sp>
      <p:cxnSp>
        <p:nvCxnSpPr>
          <p:cNvPr id="11" name="Straight Arrow Connector 10"/>
          <p:cNvCxnSpPr>
            <a:stCxn id="9" idx="2"/>
            <a:endCxn id="10" idx="0"/>
          </p:cNvCxnSpPr>
          <p:nvPr/>
        </p:nvCxnSpPr>
        <p:spPr>
          <a:xfrm>
            <a:off x="6094412" y="5728604"/>
            <a:ext cx="0" cy="478391"/>
          </a:xfrm>
          <a:prstGeom prst="straightConnector1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31750">
            <a:solidFill>
              <a:schemeClr val="accent5">
                <a:lumMod val="20000"/>
                <a:lumOff val="80000"/>
              </a:schemeClr>
            </a:solidFill>
            <a:headEnd type="none"/>
            <a:tailEnd type="arrow"/>
          </a:ln>
        </p:spPr>
      </p:cxnSp>
    </p:spTree>
    <p:extLst>
      <p:ext uri="{BB962C8B-B14F-4D97-AF65-F5344CB8AC3E}">
        <p14:creationId xmlns:p14="http://schemas.microsoft.com/office/powerpoint/2010/main" val="4082319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9" grpId="0" animBg="1"/>
      <p:bldP spid="1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4391279"/>
            <a:ext cx="8938472" cy="1568497"/>
          </a:xfrm>
        </p:spPr>
        <p:txBody>
          <a:bodyPr/>
          <a:lstStyle/>
          <a:p>
            <a:r>
              <a:rPr lang="en-US" dirty="0"/>
              <a:t>HTML Escaping in ASP.NET Core Apps</a:t>
            </a:r>
            <a:endParaRPr lang="bg-BG" dirty="0"/>
          </a:p>
        </p:txBody>
      </p:sp>
      <p:sp>
        <p:nvSpPr>
          <p:cNvPr id="2" name="Subtitle 1"/>
          <p:cNvSpPr>
            <a:spLocks noGrp="1"/>
          </p:cNvSpPr>
          <p:nvPr>
            <p:ph type="body" idx="1"/>
          </p:nvPr>
        </p:nvSpPr>
        <p:spPr>
          <a:xfrm>
            <a:off x="1446212" y="5941144"/>
            <a:ext cx="8938472" cy="688256"/>
          </a:xfrm>
        </p:spPr>
        <p:txBody>
          <a:bodyPr/>
          <a:lstStyle/>
          <a:p>
            <a:r>
              <a:rPr lang="en-US" dirty="0"/>
              <a:t>Live Demo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4035" y="711742"/>
            <a:ext cx="5300754" cy="3509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494493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Cross-Site Request Forgery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is CSRF and How to Prevent It?</a:t>
            </a:r>
          </a:p>
        </p:txBody>
      </p:sp>
      <p:pic>
        <p:nvPicPr>
          <p:cNvPr id="3074" name="Picture 2" descr="http://www.chmag.in/system/files/csrf_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3962" y="990600"/>
            <a:ext cx="7200900" cy="3600450"/>
          </a:xfrm>
          <a:prstGeom prst="roundRect">
            <a:avLst>
              <a:gd name="adj" fmla="val 1295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99409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Table of Contents</a:t>
            </a:r>
            <a:endParaRPr lang="bg-BG" dirty="0"/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" name="Slide Zoom 4">
                <a:extLst>
                  <a:ext uri="{FF2B5EF4-FFF2-40B4-BE49-F238E27FC236}">
                    <a16:creationId xmlns:a16="http://schemas.microsoft.com/office/drawing/2014/main" id="{B1295A0B-D397-433A-AC8B-7C53ECD5851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01182320"/>
                  </p:ext>
                </p:extLst>
              </p:nvPr>
            </p:nvGraphicFramePr>
            <p:xfrm>
              <a:off x="836611" y="1348840"/>
              <a:ext cx="4038203" cy="2272081"/>
            </p:xfrm>
            <a:graphic>
              <a:graphicData uri="http://schemas.microsoft.com/office/powerpoint/2016/slidezoom">
                <pslz:sldZm>
                  <pslz:sldZmObj sldId="550" cId="2456848784">
                    <pslz:zmPr id="{04A7D365-9FAA-4A79-9231-EAC12A47F30A}" returnToParent="0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038203" cy="2272081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" name="Slide Zoom 4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B1295A0B-D397-433A-AC8B-7C53ECD5851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36611" y="1348840"/>
                <a:ext cx="4038203" cy="2272081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7" name="Slide Zoom 6">
                <a:extLst>
                  <a:ext uri="{FF2B5EF4-FFF2-40B4-BE49-F238E27FC236}">
                    <a16:creationId xmlns:a16="http://schemas.microsoft.com/office/drawing/2014/main" id="{424B0DB9-6B6C-4811-9673-5CE699FA5C6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418292407"/>
                  </p:ext>
                </p:extLst>
              </p:nvPr>
            </p:nvGraphicFramePr>
            <p:xfrm>
              <a:off x="7235824" y="1348841"/>
              <a:ext cx="4038203" cy="2272081"/>
            </p:xfrm>
            <a:graphic>
              <a:graphicData uri="http://schemas.microsoft.com/office/powerpoint/2016/slidezoom">
                <pslz:sldZm>
                  <pslz:sldZmObj sldId="551" cId="1017126373">
                    <pslz:zmPr id="{938E9E9E-FE8D-4B98-83B1-08E7D531C209}" returnToParent="0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038203" cy="2272081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7" name="Slide Zoom 6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424B0DB9-6B6C-4811-9673-5CE699FA5C6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235824" y="1348841"/>
                <a:ext cx="4038203" cy="2272081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9" name="Slide Zoom 8">
                <a:extLst>
                  <a:ext uri="{FF2B5EF4-FFF2-40B4-BE49-F238E27FC236}">
                    <a16:creationId xmlns:a16="http://schemas.microsoft.com/office/drawing/2014/main" id="{51EFF9AA-B6EB-47C1-90B7-3E4B1F5241B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14970764"/>
                  </p:ext>
                </p:extLst>
              </p:nvPr>
            </p:nvGraphicFramePr>
            <p:xfrm>
              <a:off x="836612" y="3818642"/>
              <a:ext cx="4038203" cy="2272081"/>
            </p:xfrm>
            <a:graphic>
              <a:graphicData uri="http://schemas.microsoft.com/office/powerpoint/2016/slidezoom">
                <pslz:sldZm>
                  <pslz:sldZmObj sldId="555" cId="4018280491">
                    <pslz:zmPr id="{6EE96293-4A6E-4FF9-AE6F-86B92D069836}" returnToParent="0" transitionDur="1000">
                      <p166:blipFill xmlns:p166="http://schemas.microsoft.com/office/powerpoint/2016/6/main">
                        <a:blip r:embed="rId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038203" cy="2272081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9" name="Slide Zoom 8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51EFF9AA-B6EB-47C1-90B7-3E4B1F5241B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36612" y="3818642"/>
                <a:ext cx="4038203" cy="2272081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3" name="Slide Zoom 12">
                <a:extLst>
                  <a:ext uri="{FF2B5EF4-FFF2-40B4-BE49-F238E27FC236}">
                    <a16:creationId xmlns:a16="http://schemas.microsoft.com/office/drawing/2014/main" id="{17ADE9B3-1B79-4978-B728-540A0A0E1A7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18952587"/>
                  </p:ext>
                </p:extLst>
              </p:nvPr>
            </p:nvGraphicFramePr>
            <p:xfrm>
              <a:off x="7237412" y="3818643"/>
              <a:ext cx="4038203" cy="2272081"/>
            </p:xfrm>
            <a:graphic>
              <a:graphicData uri="http://schemas.microsoft.com/office/powerpoint/2016/slidezoom">
                <pslz:sldZm>
                  <pslz:sldZmObj sldId="564" cId="3259940966">
                    <pslz:zmPr id="{9886627F-E777-40B8-8776-9F5496C298CF}" returnToParent="0" transitionDur="1000">
                      <p166:blipFill xmlns:p166="http://schemas.microsoft.com/office/powerpoint/2016/6/main">
                        <a:blip r:embed="rId11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038203" cy="2272081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3" name="Slide Zoom 12">
                <a:hlinkClick r:id="rId12" action="ppaction://hlinksldjump"/>
                <a:extLst>
                  <a:ext uri="{FF2B5EF4-FFF2-40B4-BE49-F238E27FC236}">
                    <a16:creationId xmlns:a16="http://schemas.microsoft.com/office/drawing/2014/main" id="{17ADE9B3-1B79-4978-B728-540A0A0E1A7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237412" y="3818643"/>
                <a:ext cx="4038203" cy="2272081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6863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494487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defRPr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Cross-Site Request Forgery </a:t>
            </a:r>
            <a:r>
              <a:rPr lang="en-US" dirty="0"/>
              <a:t>(CSRF / </a:t>
            </a:r>
            <a:r>
              <a:rPr lang="en-US" dirty="0">
                <a:effectLst/>
              </a:rPr>
              <a:t>XSRF</a:t>
            </a:r>
            <a:r>
              <a:rPr lang="en-US" dirty="0"/>
              <a:t>) is a web security attack over the HTTP protocol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/>
              <a:t>Allows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executing unauthorized commands </a:t>
            </a:r>
            <a:r>
              <a:rPr lang="en-US" dirty="0"/>
              <a:t>on behalf of some authenticated user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/>
              <a:t>The user has valid permissions to execute the requested command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/>
              <a:t>The attacker uses these permissions to send a forged HTTP request</a:t>
            </a:r>
            <a:r>
              <a:rPr lang="bg-BG" dirty="0"/>
              <a:t> </a:t>
            </a:r>
            <a:r>
              <a:rPr lang="en-US" dirty="0"/>
              <a:t>without the user knowing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CSRF?</a:t>
            </a:r>
          </a:p>
        </p:txBody>
      </p:sp>
    </p:spTree>
    <p:extLst>
      <p:ext uri="{BB962C8B-B14F-4D97-AF65-F5344CB8AC3E}">
        <p14:creationId xmlns:p14="http://schemas.microsoft.com/office/powerpoint/2010/main" val="1970913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Cross-site request forgery attack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CSRF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7470" y="1637911"/>
            <a:ext cx="1685925" cy="23812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012" y="3685690"/>
            <a:ext cx="2381250" cy="23812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7382" y="4191000"/>
            <a:ext cx="1822774" cy="186662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987016" y="1618958"/>
            <a:ext cx="12200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Evil.com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553170" y="3886200"/>
            <a:ext cx="185698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MySite.com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551112" y="5722263"/>
            <a:ext cx="8382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User</a:t>
            </a:r>
          </a:p>
          <a:p>
            <a:endParaRPr lang="en-US" dirty="0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4494212" y="4724400"/>
            <a:ext cx="2971800" cy="457200"/>
          </a:xfrm>
          <a:prstGeom prst="straightConnector1">
            <a:avLst/>
          </a:prstGeom>
          <a:ln>
            <a:solidFill>
              <a:srgbClr val="F5FFC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 rot="534538">
            <a:off x="5501250" y="4574173"/>
            <a:ext cx="1219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Login</a:t>
            </a:r>
          </a:p>
        </p:txBody>
      </p:sp>
      <p:cxnSp>
        <p:nvCxnSpPr>
          <p:cNvPr id="21" name="Straight Arrow Connector 20"/>
          <p:cNvCxnSpPr/>
          <p:nvPr/>
        </p:nvCxnSpPr>
        <p:spPr>
          <a:xfrm flipH="1" flipV="1">
            <a:off x="4469111" y="4267200"/>
            <a:ext cx="3135158" cy="457200"/>
          </a:xfrm>
          <a:prstGeom prst="straightConnector1">
            <a:avLst/>
          </a:prstGeom>
          <a:ln>
            <a:solidFill>
              <a:srgbClr val="9ED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 rot="459234">
            <a:off x="5207149" y="4160890"/>
            <a:ext cx="20625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Authentication cookie</a:t>
            </a:r>
          </a:p>
        </p:txBody>
      </p:sp>
      <p:sp>
        <p:nvSpPr>
          <p:cNvPr id="25" name="TextBox 24"/>
          <p:cNvSpPr txBox="1"/>
          <p:nvPr/>
        </p:nvSpPr>
        <p:spPr>
          <a:xfrm rot="20452380">
            <a:off x="2931830" y="2843640"/>
            <a:ext cx="42328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&lt;form action=“mysite.com/ChangePassword”&gt;</a:t>
            </a:r>
          </a:p>
        </p:txBody>
      </p:sp>
      <p:cxnSp>
        <p:nvCxnSpPr>
          <p:cNvPr id="27" name="Straight Arrow Connector 26"/>
          <p:cNvCxnSpPr/>
          <p:nvPr/>
        </p:nvCxnSpPr>
        <p:spPr>
          <a:xfrm flipH="1">
            <a:off x="3637181" y="2748813"/>
            <a:ext cx="3149057" cy="11100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4113212" y="5722263"/>
            <a:ext cx="3533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4459145" y="5331653"/>
            <a:ext cx="31779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Submit data on behalf of User</a:t>
            </a:r>
          </a:p>
        </p:txBody>
      </p:sp>
    </p:spTree>
    <p:extLst>
      <p:ext uri="{BB962C8B-B14F-4D97-AF65-F5344CB8AC3E}">
        <p14:creationId xmlns:p14="http://schemas.microsoft.com/office/powerpoint/2010/main" val="270561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7" grpId="1"/>
      <p:bldP spid="22" grpId="0"/>
      <p:bldP spid="22" grpId="1"/>
      <p:bldP spid="25" grpId="0"/>
      <p:bldP spid="25" grpId="1"/>
      <p:bldP spid="3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990600"/>
            <a:ext cx="11804822" cy="557035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000" dirty="0"/>
              <a:t>To prevent CSRF attacks in MVC apps use anti-forgery tokens</a:t>
            </a:r>
          </a:p>
          <a:p>
            <a:pPr lvl="1">
              <a:lnSpc>
                <a:spcPct val="100000"/>
              </a:lnSpc>
            </a:pPr>
            <a:r>
              <a:rPr lang="en-US" sz="2800" dirty="0"/>
              <a:t>Put the anti-CSRF token in the HTML forms:</a:t>
            </a:r>
          </a:p>
          <a:p>
            <a:pPr lvl="1">
              <a:lnSpc>
                <a:spcPct val="100000"/>
              </a:lnSpc>
            </a:pPr>
            <a:endParaRPr lang="en-US" sz="2800" dirty="0"/>
          </a:p>
          <a:p>
            <a:pPr lvl="1">
              <a:lnSpc>
                <a:spcPct val="100000"/>
              </a:lnSpc>
            </a:pPr>
            <a:endParaRPr lang="en-US" sz="2800" dirty="0"/>
          </a:p>
          <a:p>
            <a:pPr marL="377887" lvl="1" indent="0">
              <a:lnSpc>
                <a:spcPct val="100000"/>
              </a:lnSpc>
              <a:buNone/>
            </a:pPr>
            <a:endParaRPr lang="en-US" sz="2800" dirty="0"/>
          </a:p>
          <a:p>
            <a:pPr lvl="1">
              <a:lnSpc>
                <a:spcPct val="100000"/>
              </a:lnSpc>
            </a:pPr>
            <a:r>
              <a:rPr lang="en-US" sz="2800" dirty="0"/>
              <a:t>Verify the anti-CSRF token in each controller action that should be protected</a:t>
            </a:r>
            <a:r>
              <a:rPr lang="en-US" dirty="0"/>
              <a:t>: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Prevent CSRF in ASP.NET Core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2284412" y="2286000"/>
            <a:ext cx="7620000" cy="153040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 anchor="ctr" anchorCtr="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@using (@Html.BeginForm("Action", "Controller"))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5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…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@Html.AntiForgeryToken()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2284412" y="5029200"/>
            <a:ext cx="7620000" cy="106873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 anchor="ctr" anchorCtr="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[ValidateAntiForgeryToken]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ActionResult Action(…)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 … }</a:t>
            </a:r>
          </a:p>
        </p:txBody>
      </p:sp>
    </p:spTree>
    <p:extLst>
      <p:ext uri="{BB962C8B-B14F-4D97-AF65-F5344CB8AC3E}">
        <p14:creationId xmlns:p14="http://schemas.microsoft.com/office/powerpoint/2010/main" val="3617671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0C0F7CA-A84B-4826-939E-2FDEC2A4B8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5FC92E-D327-4FE9-99F9-E78805ECFB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It is recommended to use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</a:rPr>
              <a:t>[AutoValidateAntiForgeryToken]</a:t>
            </a:r>
            <a:r>
              <a:rPr lang="en-US" sz="3200" noProof="1"/>
              <a:t>.</a:t>
            </a:r>
          </a:p>
          <a:p>
            <a:pPr lvl="1"/>
            <a:r>
              <a:rPr lang="en-US" sz="3000" dirty="0"/>
              <a:t>Applied Globally</a:t>
            </a:r>
          </a:p>
          <a:p>
            <a:pPr lvl="1"/>
            <a:r>
              <a:rPr lang="en-US" sz="3000" dirty="0"/>
              <a:t>Only for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</a:rPr>
              <a:t>non-API</a:t>
            </a:r>
            <a:r>
              <a:rPr lang="en-US" sz="3000" dirty="0"/>
              <a:t> scenarios</a:t>
            </a:r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r>
              <a:rPr lang="en-US" sz="3000" dirty="0"/>
              <a:t>Has a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</a:rPr>
              <a:t>Generic</a:t>
            </a:r>
            <a:r>
              <a:rPr lang="en-US" sz="3000" dirty="0"/>
              <a:t> version</a:t>
            </a:r>
          </a:p>
          <a:p>
            <a:endParaRPr lang="en-US" sz="32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DF3D712-5F12-4E2D-8A2A-6065484A6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Prevent CSRF in ASP.NET Core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ACE9B27-CFF0-477F-B3BD-AD90D34944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2624" y="3200400"/>
            <a:ext cx="10820400" cy="94562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 anchor="ctr" anchorCtr="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services.AddMvc(options =&gt; options.Filters</a:t>
            </a:r>
            <a:b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.Add(new AutoValidateAntiforgeryTokenAttribute()));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770DAD3-C04A-4A11-8518-FA419FB6D8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2624" y="5105400"/>
            <a:ext cx="10820400" cy="94562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 anchor="ctr" anchorCtr="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services.AddMvc(options =&gt; options.Filters</a:t>
            </a:r>
            <a:b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.Add&lt;AutoValidateAntiforgeryTokenAttribute&gt;();</a:t>
            </a:r>
          </a:p>
        </p:txBody>
      </p:sp>
    </p:spTree>
    <p:extLst>
      <p:ext uri="{BB962C8B-B14F-4D97-AF65-F5344CB8AC3E}">
        <p14:creationId xmlns:p14="http://schemas.microsoft.com/office/powerpoint/2010/main" val="3850697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84312" y="4222703"/>
            <a:ext cx="9220200" cy="1568497"/>
          </a:xfrm>
        </p:spPr>
        <p:txBody>
          <a:bodyPr/>
          <a:lstStyle/>
          <a:p>
            <a:r>
              <a:rPr lang="en-US" dirty="0"/>
              <a:t>Anti-CSRF in ASP.NET Core Apps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32012" y="5854407"/>
            <a:ext cx="7924800" cy="719034"/>
          </a:xfrm>
        </p:spPr>
        <p:txBody>
          <a:bodyPr/>
          <a:lstStyle/>
          <a:p>
            <a:r>
              <a:rPr lang="en-US" dirty="0"/>
              <a:t>Live Demo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8082" y="1066800"/>
            <a:ext cx="2507766" cy="36001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2412" y="1066800"/>
            <a:ext cx="4500178" cy="36001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183392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151121"/>
            <a:ext cx="9942599" cy="471627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b="1" dirty="0">
                <a:solidFill>
                  <a:schemeClr val="tx2">
                    <a:lumMod val="75000"/>
                  </a:schemeClr>
                </a:solidFill>
              </a:rPr>
              <a:t>Man in the Middle </a:t>
            </a:r>
            <a:r>
              <a:rPr lang="en-US" sz="3600" dirty="0"/>
              <a:t>(</a:t>
            </a:r>
            <a:r>
              <a:rPr lang="en-US" sz="3600" noProof="1"/>
              <a:t>MiTM</a:t>
            </a:r>
            <a:r>
              <a:rPr lang="en-US" sz="3600" dirty="0"/>
              <a:t>)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Session Hijacking (easy if the session is part of the URL)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Always use SSL when sending sensitive data!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Threats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E3CBBD-0FA5-4E26-A6A9-AC6476C867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6318" y="3267772"/>
            <a:ext cx="4040188" cy="2605724"/>
          </a:xfrm>
          <a:prstGeom prst="rect">
            <a:avLst/>
          </a:prstGeom>
        </p:spPr>
      </p:pic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7FC644D0-9082-468C-9592-47F7CE20D053}"/>
              </a:ext>
            </a:extLst>
          </p:cNvPr>
          <p:cNvSpPr txBox="1">
            <a:spLocks/>
          </p:cNvSpPr>
          <p:nvPr/>
        </p:nvSpPr>
        <p:spPr>
          <a:xfrm>
            <a:off x="188815" y="3244809"/>
            <a:ext cx="8077200" cy="1937220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Insufficient Access Control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Error messages can reveal information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D8AF6D2-A0A2-4A6E-AC5E-ABE3261685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2193" y="5139755"/>
            <a:ext cx="5715000" cy="1223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404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03C4ABF-AC40-4662-90DC-381C637B70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6364D7-72C6-45A4-BCDC-AC28D85317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097279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Denial of Service </a:t>
            </a:r>
            <a:r>
              <a:rPr lang="en-US" dirty="0"/>
              <a:t>(</a:t>
            </a:r>
            <a:r>
              <a:rPr lang="en-US" dirty="0" err="1"/>
              <a:t>DoS</a:t>
            </a:r>
            <a:r>
              <a:rPr lang="en-US" dirty="0"/>
              <a:t> and DDoS)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Brute force </a:t>
            </a:r>
            <a:r>
              <a:rPr lang="en-US" dirty="0"/>
              <a:t>(use CAPTCHA!)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Phishing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Security flaws in other software you are using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Social Engineering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1E08AF1-C7EE-424D-B4F1-FE05CDE92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Threats (2)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0D08466-8E59-45E9-A404-7564F77252C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1244" y="4212169"/>
            <a:ext cx="1884436" cy="205423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BF74A3D-812E-4E74-B3EA-1F08FD4FD0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6212" y="1726668"/>
            <a:ext cx="2761885" cy="18383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59DF263-C2E7-404C-87A1-FEB1E84658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4609" y="2498541"/>
            <a:ext cx="2226658" cy="213290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E76F957-0D1B-4FB9-99D4-A257DCC961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8139" y="1522527"/>
            <a:ext cx="1258183" cy="1110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336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6665999" cy="4335279"/>
          </a:xfrm>
        </p:spPr>
        <p:txBody>
          <a:bodyPr>
            <a:normAutofit/>
          </a:bodyPr>
          <a:lstStyle/>
          <a:p>
            <a:r>
              <a:rPr lang="en-US" dirty="0"/>
              <a:t>Web Security Concepts</a:t>
            </a:r>
          </a:p>
          <a:p>
            <a:r>
              <a:rPr lang="en-US" dirty="0"/>
              <a:t>Open Redirect Attacks</a:t>
            </a:r>
          </a:p>
          <a:p>
            <a:r>
              <a:rPr lang="en-US" dirty="0"/>
              <a:t>Cross Site Scripting (XSS)</a:t>
            </a:r>
          </a:p>
          <a:p>
            <a:r>
              <a:rPr lang="en-US" dirty="0"/>
              <a:t>Cross Site Request Forgery</a:t>
            </a:r>
          </a:p>
          <a:p>
            <a:r>
              <a:rPr lang="en-US" dirty="0"/>
              <a:t>Other Attacks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pic>
        <p:nvPicPr>
          <p:cNvPr id="9" name="Picture 11">
            <a:extLst>
              <a:ext uri="{FF2B5EF4-FFF2-40B4-BE49-F238E27FC236}">
                <a16:creationId xmlns:a16="http://schemas.microsoft.com/office/drawing/2014/main" id="{3E73245D-7776-4EE2-B30B-2AA1BF9E97A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2832" y="2003075"/>
            <a:ext cx="2209800" cy="1412018"/>
          </a:xfrm>
          <a:prstGeom prst="rect">
            <a:avLst/>
          </a:prstGeom>
        </p:spPr>
      </p:pic>
      <p:pic>
        <p:nvPicPr>
          <p:cNvPr id="10" name="Picture 13">
            <a:extLst>
              <a:ext uri="{FF2B5EF4-FFF2-40B4-BE49-F238E27FC236}">
                <a16:creationId xmlns:a16="http://schemas.microsoft.com/office/drawing/2014/main" id="{FE08E015-1750-49F2-92C4-DF80A331F15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9886488" y="2795201"/>
            <a:ext cx="2108746" cy="228219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B4C0F5E-552B-4E00-BBDF-8E03404651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1312" y="4282287"/>
            <a:ext cx="5410200" cy="18034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DB21EC0-0E0E-4DA6-947C-0A2E1CDB83B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6753" y="1987835"/>
            <a:ext cx="2439318" cy="1371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3588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C# MVC Frameworks – Cookbook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https://softuni.bg/courses/asp-net-mvc</a:t>
            </a:r>
            <a:endParaRPr lang="en-US" dirty="0"/>
          </a:p>
        </p:txBody>
      </p:sp>
      <p:pic>
        <p:nvPicPr>
          <p:cNvPr id="13" name="Picture 12">
            <a:hlinkClick r:id="rId4"/>
          </p:cNvPr>
          <p:cNvPicPr>
            <a:picLocks noChangeAspect="1"/>
          </p:cNvPicPr>
          <p:nvPr/>
        </p:nvPicPr>
        <p:blipFill rotWithShape="1">
          <a:blip r:embed="rId5"/>
          <a:srcRect l="-16203" r="-16203"/>
          <a:stretch/>
        </p:blipFill>
        <p:spPr>
          <a:xfrm>
            <a:off x="303212" y="1246226"/>
            <a:ext cx="2763622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4" name="Picture 13">
            <a:hlinkClick r:id="rId6"/>
          </p:cNvPr>
          <p:cNvPicPr>
            <a:picLocks noChangeAspect="1"/>
          </p:cNvPicPr>
          <p:nvPr/>
        </p:nvPicPr>
        <p:blipFill rotWithShape="1">
          <a:blip r:embed="rId7"/>
          <a:srcRect l="-5908" r="-5908"/>
          <a:stretch/>
        </p:blipFill>
        <p:spPr>
          <a:xfrm>
            <a:off x="3787285" y="1254944"/>
            <a:ext cx="2763621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6" name="Picture 15">
            <a:hlinkClick r:id="rId8"/>
          </p:cNvPr>
          <p:cNvPicPr>
            <a:picLocks noChangeAspect="1"/>
          </p:cNvPicPr>
          <p:nvPr/>
        </p:nvPicPr>
        <p:blipFill rotWithShape="1">
          <a:blip r:embed="rId9"/>
          <a:srcRect l="-25003" r="-25003"/>
          <a:stretch/>
        </p:blipFill>
        <p:spPr>
          <a:xfrm>
            <a:off x="7271357" y="4002018"/>
            <a:ext cx="4614255" cy="949046"/>
          </a:xfrm>
          <a:prstGeom prst="roundRect">
            <a:avLst>
              <a:gd name="adj" fmla="val 2953"/>
            </a:avLst>
          </a:prstGeom>
          <a:solidFill>
            <a:schemeClr val="tx1"/>
          </a:solidFill>
        </p:spPr>
      </p:pic>
      <p:pic>
        <p:nvPicPr>
          <p:cNvPr id="17" name="Picture 16">
            <a:hlinkClick r:id="rId10"/>
          </p:cNvPr>
          <p:cNvPicPr>
            <a:picLocks noChangeAspect="1"/>
          </p:cNvPicPr>
          <p:nvPr/>
        </p:nvPicPr>
        <p:blipFill rotWithShape="1">
          <a:blip r:embed="rId11"/>
          <a:srcRect l="-705" r="-705"/>
          <a:stretch/>
        </p:blipFill>
        <p:spPr>
          <a:xfrm>
            <a:off x="7271357" y="5375554"/>
            <a:ext cx="4614255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8" name="Picture 17">
            <a:hlinkClick r:id="rId12"/>
          </p:cNvPr>
          <p:cNvPicPr>
            <a:picLocks noChangeAspect="1"/>
          </p:cNvPicPr>
          <p:nvPr/>
        </p:nvPicPr>
        <p:blipFill rotWithShape="1">
          <a:blip r:embed="rId13"/>
          <a:srcRect t="-66530" b="-59505"/>
          <a:stretch/>
        </p:blipFill>
        <p:spPr>
          <a:xfrm>
            <a:off x="7271357" y="2619763"/>
            <a:ext cx="4614255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0" name="Picture 19">
            <a:hlinkClick r:id="rId14"/>
          </p:cNvPr>
          <p:cNvPicPr>
            <a:picLocks noChangeAspect="1"/>
          </p:cNvPicPr>
          <p:nvPr/>
        </p:nvPicPr>
        <p:blipFill rotWithShape="1">
          <a:blip r:embed="rId15"/>
          <a:srcRect l="-14709" r="-14709"/>
          <a:stretch/>
        </p:blipFill>
        <p:spPr>
          <a:xfrm>
            <a:off x="303212" y="5375554"/>
            <a:ext cx="2763622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1" name="Picture 20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787284" y="5375554"/>
            <a:ext cx="2763622" cy="94904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 rotWithShape="1">
          <a:blip r:embed="rId19"/>
          <a:srcRect l="-9951" r="-9951"/>
          <a:stretch/>
        </p:blipFill>
        <p:spPr>
          <a:xfrm>
            <a:off x="7271357" y="1246226"/>
            <a:ext cx="4614254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35389283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1859" y="3810000"/>
            <a:ext cx="4642333" cy="1624244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77658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2001" y="1905000"/>
            <a:ext cx="11804822" cy="326847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br>
              <a:rPr lang="en-US" sz="6000" b="1" dirty="0"/>
            </a:br>
            <a:r>
              <a:rPr lang="en-US" sz="11500" b="1" dirty="0"/>
              <a:t>#</a:t>
            </a:r>
            <a:r>
              <a:rPr lang="en-US" sz="11500" b="1" noProof="1"/>
              <a:t>csharp-web</a:t>
            </a:r>
            <a:endParaRPr lang="en-US" sz="6000" b="1" noProof="1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29314961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3"/>
              </a:rPr>
              <a:t>softuni.bg</a:t>
            </a:r>
            <a:r>
              <a:rPr lang="en-US" sz="2900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Software University Foundation</a:t>
            </a:r>
            <a:endParaRPr lang="bg-BG" sz="3200" dirty="0"/>
          </a:p>
          <a:p>
            <a:pPr lvl="1">
              <a:lnSpc>
                <a:spcPct val="100000"/>
              </a:lnSpc>
            </a:pPr>
            <a:r>
              <a:rPr lang="en-US" sz="3000" noProof="1">
                <a:hlinkClick r:id="rId4"/>
              </a:rPr>
              <a:t>http://softuni.foundation/</a:t>
            </a:r>
            <a:endParaRPr lang="en-US" sz="30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</a:t>
            </a:r>
            <a:endParaRPr lang="bg-BG" noProof="1"/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>
                <a:hlinkClick r:id="rId6"/>
              </a:rPr>
              <a:t>forum.softuni.bg</a:t>
            </a:r>
            <a:endParaRPr lang="en-US" noProof="1"/>
          </a:p>
        </p:txBody>
      </p:sp>
      <p:pic>
        <p:nvPicPr>
          <p:cNvPr id="10" name="Picture 9">
            <a:hlinkClick r:id="rId4" tooltip="Software University Foundation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7098" y="3019984"/>
            <a:ext cx="2269870" cy="566147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  <p:pic>
        <p:nvPicPr>
          <p:cNvPr id="11" name="Picture 4" descr="http://www.facebook.com/SoftwareUniversity" title="Software University @ Facebook">
            <a:hlinkClick r:id="rId8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4064268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6" tooltip="Software University Discussion Forum"/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410200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3"/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183" y="2727414"/>
            <a:ext cx="2746993" cy="3657600"/>
          </a:xfrm>
          <a:prstGeom prst="rect">
            <a:avLst/>
          </a:prstGeom>
        </p:spPr>
      </p:pic>
      <p:pic>
        <p:nvPicPr>
          <p:cNvPr id="16" name="Picture 15" descr="A picture containing clipart&#10;&#10;Description generated with very high confidence">
            <a:extLst>
              <a:ext uri="{FF2B5EF4-FFF2-40B4-BE49-F238E27FC236}">
                <a16:creationId xmlns:a16="http://schemas.microsoft.com/office/drawing/2014/main" id="{1D5EA20F-A08B-46D3-A0D8-2268395A0484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9444" y="1039681"/>
            <a:ext cx="1496137" cy="1845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1267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953000"/>
            <a:ext cx="8938472" cy="820600"/>
          </a:xfrm>
        </p:spPr>
        <p:txBody>
          <a:bodyPr/>
          <a:lstStyle/>
          <a:p>
            <a:r>
              <a:rPr lang="en-US" dirty="0"/>
              <a:t>Application Security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Golden Rules and Guidelines</a:t>
            </a:r>
          </a:p>
        </p:txBody>
      </p:sp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55070" y="1371600"/>
            <a:ext cx="4520756" cy="3392687"/>
          </a:xfrm>
          <a:prstGeom prst="round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568487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24967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Web Application Security </a:t>
            </a:r>
            <a:r>
              <a:rPr lang="en-US" sz="3200" dirty="0"/>
              <a:t>is a necessary feature in every product</a:t>
            </a:r>
          </a:p>
          <a:p>
            <a:pPr lvl="1"/>
            <a:r>
              <a:rPr lang="en-US" dirty="0"/>
              <a:t>On the contrary, the absence of a developed security is to be treated as a bug.</a:t>
            </a:r>
          </a:p>
          <a:p>
            <a:pPr marL="377887" lvl="1" indent="0">
              <a:buNone/>
            </a:pPr>
            <a:endParaRPr lang="en-US" dirty="0"/>
          </a:p>
          <a:p>
            <a:r>
              <a:rPr lang="en-US" sz="3200" dirty="0"/>
              <a:t>A web application should be secured well</a:t>
            </a:r>
          </a:p>
          <a:p>
            <a:pPr lvl="1"/>
            <a:r>
              <a:rPr lang="en-US" sz="3000" b="1" dirty="0">
                <a:solidFill>
                  <a:schemeClr val="tx2">
                    <a:lumMod val="75000"/>
                  </a:schemeClr>
                </a:solidFill>
              </a:rPr>
              <a:t>Security vulnerabilities </a:t>
            </a:r>
            <a:r>
              <a:rPr lang="en-US" sz="3000" dirty="0"/>
              <a:t>are also considered software bugs.</a:t>
            </a:r>
          </a:p>
          <a:p>
            <a:pPr lvl="1"/>
            <a:r>
              <a:rPr lang="en-US" sz="3000" dirty="0"/>
              <a:t>If an application allows a foreign party to access inside data, most of the clients would consider it a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</a:rPr>
              <a:t>software bug</a:t>
            </a:r>
            <a:r>
              <a:rPr lang="en-US" sz="3000" dirty="0"/>
              <a:t>.</a:t>
            </a:r>
          </a:p>
          <a:p>
            <a:endParaRPr lang="en-US" sz="32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Application Security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511484" y="2514600"/>
            <a:ext cx="2235200" cy="1676400"/>
          </a:xfrm>
          <a:prstGeom prst="round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91009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Software failures usually happen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spontaneously</a:t>
            </a:r>
          </a:p>
          <a:p>
            <a:pPr lvl="1"/>
            <a:r>
              <a:rPr lang="en-US" dirty="0"/>
              <a:t>Without intentional mischief</a:t>
            </a:r>
          </a:p>
          <a:p>
            <a:r>
              <a:rPr lang="en-US" dirty="0"/>
              <a:t>Failures can be result of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malicious attacks</a:t>
            </a:r>
          </a:p>
          <a:p>
            <a:pPr lvl="1"/>
            <a:r>
              <a:rPr lang="en-US" dirty="0"/>
              <a:t>For the Challenge / Prestige</a:t>
            </a:r>
          </a:p>
          <a:p>
            <a:pPr lvl="1"/>
            <a:r>
              <a:rPr lang="en-US" dirty="0"/>
              <a:t>Curiosity-driven</a:t>
            </a:r>
          </a:p>
          <a:p>
            <a:pPr lvl="1"/>
            <a:r>
              <a:rPr lang="en-US" dirty="0"/>
              <a:t>Aiming to use resources</a:t>
            </a:r>
          </a:p>
          <a:p>
            <a:pPr lvl="1"/>
            <a:r>
              <a:rPr lang="en-US" dirty="0"/>
              <a:t>Vandalizing</a:t>
            </a:r>
          </a:p>
          <a:p>
            <a:pPr lvl="1"/>
            <a:r>
              <a:rPr lang="en-US" dirty="0"/>
              <a:t>Stealing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Application Security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AE02B4-848B-44FA-90FD-D1BADFEEABE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32623" y="1905000"/>
            <a:ext cx="2633789" cy="170391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D6779A-7714-49CD-838B-AE79A88E443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8612" y="4114800"/>
            <a:ext cx="3099354" cy="208272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31FA7CB-4A46-43B0-819E-C02AEBF092A6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49269" y="3847574"/>
            <a:ext cx="2200496" cy="234995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842147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3116079"/>
          </a:xfrm>
        </p:spPr>
        <p:txBody>
          <a:bodyPr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3200" dirty="0"/>
              <a:t>Maximum Simplicity</a:t>
            </a:r>
          </a:p>
          <a:p>
            <a:pPr lvl="1">
              <a:spcBef>
                <a:spcPts val="300"/>
              </a:spcBef>
              <a:spcAft>
                <a:spcPts val="300"/>
              </a:spcAft>
            </a:pPr>
            <a:r>
              <a:rPr lang="en-US" sz="3000" dirty="0"/>
              <a:t>More complicated – greater chance for mistakes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3200" dirty="0"/>
              <a:t>Secure the Weakest Link</a:t>
            </a:r>
          </a:p>
          <a:p>
            <a:pPr lvl="1">
              <a:spcBef>
                <a:spcPts val="300"/>
              </a:spcBef>
              <a:spcAft>
                <a:spcPts val="300"/>
              </a:spcAft>
            </a:pPr>
            <a:r>
              <a:rPr lang="en-US" sz="3000" dirty="0"/>
              <a:t>Hackers attack where the weakest link is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3200" dirty="0"/>
              <a:t>Limit the Publicly Available Resources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Application Security Golden Rules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7308EDD-9D6A-4921-9DB9-DEF1F30872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1408" y="2514600"/>
            <a:ext cx="4050008" cy="2524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2A956D5-59CE-4587-AFC0-B9A79B1C2E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12" y="4264152"/>
            <a:ext cx="6612702" cy="220423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782022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7187298" cy="1820679"/>
          </a:xfrm>
        </p:spPr>
        <p:txBody>
          <a:bodyPr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3200" dirty="0"/>
              <a:t>Incorrect Until Proven Correct</a:t>
            </a:r>
          </a:p>
          <a:p>
            <a:pPr lvl="1">
              <a:spcBef>
                <a:spcPts val="300"/>
              </a:spcBef>
              <a:spcAft>
                <a:spcPts val="300"/>
              </a:spcAft>
            </a:pPr>
            <a:r>
              <a:rPr lang="en-US" sz="3000" dirty="0"/>
              <a:t>Consider each user input as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</a:rPr>
              <a:t>incorrect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3200" dirty="0"/>
              <a:t>The Principle of the "Weakest Privilege“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Application Security Golden Rules (2)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78B75D7-C938-46FC-B403-375C4E9B2E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5412" y="3593592"/>
            <a:ext cx="3764280" cy="2895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32B0A36-1110-4F8D-9236-777F0BEE174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77711" y="1219200"/>
            <a:ext cx="4188701" cy="253901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C3CFBA6-EB79-4D15-BF93-8B1596C2FCC1}"/>
              </a:ext>
            </a:extLst>
          </p:cNvPr>
          <p:cNvSpPr txBox="1">
            <a:spLocks/>
          </p:cNvSpPr>
          <p:nvPr/>
        </p:nvSpPr>
        <p:spPr>
          <a:xfrm>
            <a:off x="303212" y="4478278"/>
            <a:ext cx="7187298" cy="2001770"/>
          </a:xfrm>
          <a:prstGeom prst="rect">
            <a:avLst/>
          </a:prstGeom>
        </p:spPr>
        <p:txBody>
          <a:bodyPr vert="horz" lIns="108000" tIns="36000" rIns="108000" bIns="36000" rtlCol="0">
            <a:no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3200" dirty="0"/>
              <a:t>Security in Errors (Remain stable)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3200" dirty="0"/>
              <a:t>Provide Constant Defense (also use backups)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1766112-8D92-4DBF-B5AF-FA0F0150BEF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8588" y="2894327"/>
            <a:ext cx="5924182" cy="159506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C899FD5-FC0D-495D-86E6-28210733C48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9012" y="4267200"/>
            <a:ext cx="20574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319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5176" y="4904877"/>
            <a:ext cx="8938472" cy="820600"/>
          </a:xfrm>
        </p:spPr>
        <p:txBody>
          <a:bodyPr/>
          <a:lstStyle/>
          <a:p>
            <a:r>
              <a:rPr lang="en-US" dirty="0"/>
              <a:t>Open Redirect Attacks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2812" y="5771541"/>
            <a:ext cx="10363200" cy="719034"/>
          </a:xfrm>
        </p:spPr>
        <p:txBody>
          <a:bodyPr/>
          <a:lstStyle/>
          <a:p>
            <a:r>
              <a:rPr lang="en-US" dirty="0"/>
              <a:t>Request Parameter Tampering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342F79-3F4A-4D08-8E7F-8E39EF1D1A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1662" y="1078648"/>
            <a:ext cx="5905500" cy="35718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017126373"/>
      </p:ext>
    </p:extLst>
  </p:cSld>
  <p:clrMapOvr>
    <a:masterClrMapping/>
  </p:clrMapOvr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Software-University-Foundation</Template>
  <TotalTime>3762</TotalTime>
  <Words>1343</Words>
  <Application>Microsoft Office PowerPoint</Application>
  <PresentationFormat>Custom</PresentationFormat>
  <Paragraphs>244</Paragraphs>
  <Slides>30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Arial</vt:lpstr>
      <vt:lpstr>Calibri</vt:lpstr>
      <vt:lpstr>Consolas</vt:lpstr>
      <vt:lpstr>Wingdings</vt:lpstr>
      <vt:lpstr>Wingdings 2</vt:lpstr>
      <vt:lpstr>SoftUni 16x9</vt:lpstr>
      <vt:lpstr>ASP.NET Core Cookbook</vt:lpstr>
      <vt:lpstr>Table of Contents</vt:lpstr>
      <vt:lpstr>Questions</vt:lpstr>
      <vt:lpstr>Application Security</vt:lpstr>
      <vt:lpstr>Web Application Security</vt:lpstr>
      <vt:lpstr>Web Application Security</vt:lpstr>
      <vt:lpstr>Web Application Security Golden Rules</vt:lpstr>
      <vt:lpstr>Web Application Security Golden Rules (2)</vt:lpstr>
      <vt:lpstr>Open Redirect Attacks</vt:lpstr>
      <vt:lpstr>Open Redirect Attacks</vt:lpstr>
      <vt:lpstr>Cross Site Scripting (XSS)</vt:lpstr>
      <vt:lpstr>XSS Attack</vt:lpstr>
      <vt:lpstr>How to Prevent XSS?</vt:lpstr>
      <vt:lpstr>XSS Attack (2)</vt:lpstr>
      <vt:lpstr>What is HTML Escaping?</vt:lpstr>
      <vt:lpstr>HTML Character Escaping</vt:lpstr>
      <vt:lpstr>Preventing XSS in ASP.NET Core</vt:lpstr>
      <vt:lpstr>HTML Escaping in ASP.NET Core Apps</vt:lpstr>
      <vt:lpstr>Cross-Site Request Forgery</vt:lpstr>
      <vt:lpstr>What is CSRF?</vt:lpstr>
      <vt:lpstr>CSRF</vt:lpstr>
      <vt:lpstr>Prevent CSRF in ASP.NET Core</vt:lpstr>
      <vt:lpstr>Prevent CSRF in ASP.NET Core</vt:lpstr>
      <vt:lpstr>Anti-CSRF in ASP.NET Core Apps</vt:lpstr>
      <vt:lpstr>Other Threats</vt:lpstr>
      <vt:lpstr>Other Threats (2)</vt:lpstr>
      <vt:lpstr>Summary</vt:lpstr>
      <vt:lpstr>C# MVC Frameworks – Cookbook</vt:lpstr>
      <vt:lpstr>License</vt:lpstr>
      <vt:lpstr>Trainings @ Software University (SoftUni)</vt:lpstr>
    </vt:vector>
  </TitlesOfParts>
  <Manager/>
  <Company>Software University (SoftUni)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C# Web Development Advanced – ASP.NET CORE - IDENTITY</dc:title>
  <dc:subject>Software Development Course</dc:subject>
  <dc:creator>Software University Foundation</dc:creator>
  <cp:keywords>session, cache, pipeline, CSRF, sockets, rest, signalR, roles, authentication, authorization, web, net, core, entity, framework, csharp, server, http, protocol, html, css, cookies, asp, mvc, identity, razor, filters, SoftUni, Software University, programming, software development, software engineering, course</cp:keywords>
  <dc:description>Software University Foundation - http://softuni.foundation/</dc:description>
  <cp:lastModifiedBy>Ivaylo Jelev</cp:lastModifiedBy>
  <cp:revision>704</cp:revision>
  <dcterms:created xsi:type="dcterms:W3CDTF">2014-01-02T17:00:34Z</dcterms:created>
  <dcterms:modified xsi:type="dcterms:W3CDTF">2017-12-05T10:04:19Z</dcterms:modified>
  <cp:category>programming;computer programming;software development;web development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